
<file path=[Content_Types].xml><?xml version="1.0" encoding="utf-8"?>
<Types xmlns="http://schemas.openxmlformats.org/package/2006/content-types">
  <Default Extension="png" ContentType="image/png"/>
  <Default Extension="mp3" ContentType="audio/mpeg"/>
  <Default Extension="web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9" r:id="rId4"/>
  </p:sldMasterIdLst>
  <p:handoutMasterIdLst>
    <p:handoutMasterId r:id="rId18"/>
  </p:handoutMasterIdLst>
  <p:sldIdLst>
    <p:sldId id="275" r:id="rId5"/>
    <p:sldId id="265" r:id="rId6"/>
    <p:sldId id="257" r:id="rId7"/>
    <p:sldId id="263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6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D0D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3052" autoAdjust="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DF3F9-A383-40CF-841B-6426D82ECB85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DF9E2-D527-45E4-B727-833247D27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75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2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06992" y="1801368"/>
            <a:ext cx="9144000" cy="1271668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5012" y="4566542"/>
            <a:ext cx="576197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87" y="4919472"/>
            <a:ext cx="780779" cy="18132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87" y="2486190"/>
            <a:ext cx="6529105" cy="33398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288" y="3148546"/>
            <a:ext cx="946995" cy="8888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4064" flipH="1">
            <a:off x="9040091" y="280346"/>
            <a:ext cx="1620000" cy="14497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2264">
            <a:off x="432872" y="866690"/>
            <a:ext cx="2281516" cy="13411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78" y="5120640"/>
            <a:ext cx="462607" cy="9102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276" y="-494119"/>
            <a:ext cx="2726006" cy="28881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520" y="785524"/>
            <a:ext cx="521596" cy="81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53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79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79" y="4982080"/>
            <a:ext cx="2264474" cy="13310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18841" y="624268"/>
            <a:ext cx="1087755" cy="10191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841" y="2288674"/>
            <a:ext cx="1378875" cy="12809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46" y="160762"/>
            <a:ext cx="844933" cy="7930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45" y="1896931"/>
            <a:ext cx="413035" cy="8127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828" y="3776471"/>
            <a:ext cx="1062888" cy="135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11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616" y="-416425"/>
            <a:ext cx="2105596" cy="223087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744" y="105247"/>
            <a:ext cx="748195" cy="70225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28" y="1617231"/>
            <a:ext cx="590550" cy="11620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478" y="4179048"/>
            <a:ext cx="832257" cy="106285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825" y="4768561"/>
            <a:ext cx="1497976" cy="9466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101" y="5605930"/>
            <a:ext cx="1359952" cy="12633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272" y="5631447"/>
            <a:ext cx="1384005" cy="66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66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587" y="-347322"/>
            <a:ext cx="2348721" cy="248846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819" y="5166360"/>
            <a:ext cx="924802" cy="8680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78" y="2020246"/>
            <a:ext cx="456953" cy="8991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9951" flipH="1">
            <a:off x="205829" y="3358523"/>
            <a:ext cx="971850" cy="12086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827" y="89169"/>
            <a:ext cx="920345" cy="75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13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399" y="169358"/>
            <a:ext cx="766227" cy="7191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37" y="5047487"/>
            <a:ext cx="495264" cy="9745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213" y="3233118"/>
            <a:ext cx="1383331" cy="17666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847" y="5688912"/>
            <a:ext cx="1750047" cy="11690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978" y="-281815"/>
            <a:ext cx="1913925" cy="202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0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езуль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940" y="1171075"/>
            <a:ext cx="1844592" cy="1954339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980944" y="1964368"/>
            <a:ext cx="6210373" cy="1161046"/>
          </a:xfrm>
          <a:prstGeom prst="rect">
            <a:avLst/>
          </a:prstGeom>
        </p:spPr>
        <p:txBody>
          <a:bodyPr/>
          <a:lstStyle>
            <a:lvl1pPr>
              <a:defRPr sz="5400" b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240" y="-1521677"/>
            <a:ext cx="869033" cy="8156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017" y="6858000"/>
            <a:ext cx="1143002" cy="9387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1188" y="4246511"/>
            <a:ext cx="1063754" cy="10088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3276" y="247307"/>
            <a:ext cx="1005842" cy="8625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72" y="5255401"/>
            <a:ext cx="398728" cy="7845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4366661"/>
            <a:ext cx="1178004" cy="128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0.4944 0.03982 " pathEditMode="relative" rAng="0" ptsTypes="AA">
                                      <p:cBhvr>
                                        <p:cTn id="6" dur="3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14" y="19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77556E-17 L 0.26823 0.75972 " pathEditMode="relative" rAng="0" ptsTypes="AA">
                                      <p:cBhvr>
                                        <p:cTn id="8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1" y="379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0.74127 -0.53078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57" y="-265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36 0.32106 L -0.23802 -0.46945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19" y="-3953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4" presetClass="path" presetSubtype="0" accel="45143" decel="4514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C -0.06966 0.12616 -0.2306 0.11273 -0.23867 0.10695 C -0.2405 0.10533 -0.42617 0.13426 -0.50482 0.10093 C -0.58373 0.06783 -0.65964 -0.01967 -0.71185 -0.09236 C -0.76185 -0.18102 -0.79128 -0.24815 -0.81133 -0.3169 C -0.83151 -0.38588 -0.84271 -0.53379 -0.85026 -0.55416 " pathEditMode="relative" rAng="0" ptsTypes="AAAAAA">
                                      <p:cBhvr>
                                        <p:cTn id="14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13" y="-2185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F1F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30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90" r:id="rId2"/>
    <p:sldLayoutId id="2147483681" r:id="rId3"/>
    <p:sldLayoutId id="2147483687" r:id="rId4"/>
    <p:sldLayoutId id="2147483688" r:id="rId5"/>
    <p:sldLayoutId id="2147483689" r:id="rId6"/>
    <p:sldLayoutId id="2147483692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4.png"/><Relationship Id="rId4" Type="http://schemas.openxmlformats.org/officeDocument/2006/relationships/image" Target="../media/image26.web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4.png"/><Relationship Id="rId4" Type="http://schemas.openxmlformats.org/officeDocument/2006/relationships/image" Target="../media/image27.web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4.pn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4.pn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70818" y="2795281"/>
            <a:ext cx="9144000" cy="1271668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Продолжаем дистанционное обучение.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0864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13" y="1152937"/>
            <a:ext cx="7803477" cy="448475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538113" y="1362525"/>
            <a:ext cx="29995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smtClean="0"/>
              <a:t>Скворец</a:t>
            </a:r>
            <a:endParaRPr lang="ru-RU" sz="6000" b="1" dirty="0"/>
          </a:p>
        </p:txBody>
      </p:sp>
      <p:pic>
        <p:nvPicPr>
          <p:cNvPr id="5" name="skvorcy-poju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28422" y="15655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023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3" y="437321"/>
            <a:ext cx="8009706" cy="598335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444129" y="1415534"/>
            <a:ext cx="30056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smtClean="0"/>
              <a:t>Соловей</a:t>
            </a:r>
            <a:endParaRPr lang="ru-RU" sz="6000" b="1" dirty="0"/>
          </a:p>
        </p:txBody>
      </p:sp>
      <p:pic>
        <p:nvPicPr>
          <p:cNvPr id="5" name="penie-solovy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67130" y="18215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357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566" y="651577"/>
            <a:ext cx="8216348" cy="578235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613914" y="1799847"/>
            <a:ext cx="32029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/>
              <a:t>Ласточка</a:t>
            </a:r>
            <a:endParaRPr lang="ru-RU" sz="6000" b="1" dirty="0"/>
          </a:p>
        </p:txBody>
      </p:sp>
      <p:pic>
        <p:nvPicPr>
          <p:cNvPr id="5" name="zvuki-lastoche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11618" y="35427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8398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9883" y="2719742"/>
            <a:ext cx="6210373" cy="1161046"/>
          </a:xfrm>
        </p:spPr>
        <p:txBody>
          <a:bodyPr/>
          <a:lstStyle/>
          <a:p>
            <a:pPr algn="ctr"/>
            <a:r>
              <a:rPr lang="ru-RU" sz="9600" b="1" dirty="0" smtClean="0">
                <a:solidFill>
                  <a:schemeClr val="tx1"/>
                </a:solidFill>
              </a:rPr>
              <a:t>Молодцы!</a:t>
            </a:r>
            <a:endParaRPr lang="ru-RU" sz="96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294" y="4708042"/>
            <a:ext cx="2800350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1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998" y="796815"/>
            <a:ext cx="9144000" cy="1271668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1"/>
                </a:solidFill>
              </a:rPr>
              <a:t>С чего начать беседу с ребёнком ?</a:t>
            </a:r>
            <a:endParaRPr lang="ru-RU" b="1" u="sng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7301" y="2525707"/>
            <a:ext cx="11127346" cy="1655762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ru-RU" sz="4000" b="1" dirty="0" smtClean="0">
                <a:solidFill>
                  <a:schemeClr val="tx1"/>
                </a:solidFill>
              </a:rPr>
              <a:t>Спросить ребёнка какое сейчас время года</a:t>
            </a:r>
          </a:p>
          <a:p>
            <a:pPr marL="342900" indent="-342900">
              <a:buFontTx/>
              <a:buChar char="-"/>
            </a:pPr>
            <a:endParaRPr lang="ru-RU" sz="4000" b="1" dirty="0" smtClean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4000" b="1" dirty="0" smtClean="0">
                <a:solidFill>
                  <a:schemeClr val="tx1"/>
                </a:solidFill>
              </a:rPr>
              <a:t>Поговорить  о признаках весны (повторение </a:t>
            </a:r>
            <a:r>
              <a:rPr lang="ru-RU" sz="4000" b="1" dirty="0" err="1" smtClean="0">
                <a:solidFill>
                  <a:schemeClr val="tx1"/>
                </a:solidFill>
              </a:rPr>
              <a:t>предыдушей</a:t>
            </a:r>
            <a:r>
              <a:rPr lang="ru-RU" sz="4000" b="1" dirty="0" smtClean="0">
                <a:solidFill>
                  <a:schemeClr val="tx1"/>
                </a:solidFill>
              </a:rPr>
              <a:t> темы)</a:t>
            </a:r>
          </a:p>
          <a:p>
            <a:pPr marL="342900" indent="-342900">
              <a:buFontTx/>
              <a:buChar char="-"/>
            </a:pPr>
            <a:endParaRPr lang="ru-RU" sz="4000" dirty="0" smtClean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3277087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79779" y="749559"/>
            <a:ext cx="9144000" cy="23876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8000" b="1" u="sng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Перелётные птицы</a:t>
            </a:r>
            <a:endParaRPr lang="ru-RU" sz="8000" b="1" u="sng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80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376" y="798177"/>
            <a:ext cx="11092068" cy="1161046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tx1"/>
                </a:solidFill>
              </a:rPr>
              <a:t>Рекомендация родителям:</a:t>
            </a:r>
            <a:br>
              <a:rPr lang="ru-RU" sz="4000" b="1" dirty="0" smtClean="0">
                <a:solidFill>
                  <a:schemeClr val="tx1"/>
                </a:solidFill>
              </a:rPr>
            </a:br>
            <a:r>
              <a:rPr lang="ru-RU" sz="4000" b="1" dirty="0" smtClean="0">
                <a:solidFill>
                  <a:schemeClr val="tx1"/>
                </a:solidFill>
              </a:rPr>
              <a:t>- познакомить </a:t>
            </a:r>
            <a:r>
              <a:rPr lang="ru-RU" sz="4000" b="1" dirty="0">
                <a:solidFill>
                  <a:schemeClr val="tx1"/>
                </a:solidFill>
              </a:rPr>
              <a:t>детей с перелетными </a:t>
            </a:r>
            <a:r>
              <a:rPr lang="ru-RU" sz="4000" b="1" dirty="0" smtClean="0">
                <a:solidFill>
                  <a:schemeClr val="tx1"/>
                </a:solidFill>
              </a:rPr>
              <a:t>птицами</a:t>
            </a:r>
            <a:r>
              <a:rPr lang="ru-RU" sz="4000" dirty="0" smtClean="0">
                <a:solidFill>
                  <a:schemeClr val="tx1"/>
                </a:solidFill>
              </a:rPr>
              <a:t>, </a:t>
            </a:r>
            <a:r>
              <a:rPr lang="ru-RU" sz="4000" b="1" dirty="0">
                <a:solidFill>
                  <a:schemeClr val="tx1"/>
                </a:solidFill>
              </a:rPr>
              <a:t>их </a:t>
            </a:r>
            <a:r>
              <a:rPr lang="ru-RU" sz="4000" b="1" dirty="0" smtClean="0">
                <a:solidFill>
                  <a:schemeClr val="tx1"/>
                </a:solidFill>
              </a:rPr>
              <a:t>внешн</a:t>
            </a:r>
            <a:r>
              <a:rPr lang="ru-RU" sz="4000" b="1" dirty="0">
                <a:solidFill>
                  <a:schemeClr val="tx1"/>
                </a:solidFill>
              </a:rPr>
              <a:t>и</a:t>
            </a:r>
            <a:r>
              <a:rPr lang="ru-RU" sz="4000" b="1" dirty="0" smtClean="0">
                <a:solidFill>
                  <a:schemeClr val="tx1"/>
                </a:solidFill>
              </a:rPr>
              <a:t>м видом, образом </a:t>
            </a:r>
            <a:r>
              <a:rPr lang="ru-RU" sz="4000" b="1" dirty="0">
                <a:solidFill>
                  <a:schemeClr val="tx1"/>
                </a:solidFill>
              </a:rPr>
              <a:t>жизни. </a:t>
            </a:r>
            <a:r>
              <a:rPr lang="ru-RU" sz="4000" b="1" dirty="0">
                <a:solidFill>
                  <a:schemeClr val="tx1"/>
                </a:solidFill>
              </a:rPr>
              <a:t>(</a:t>
            </a:r>
            <a:r>
              <a:rPr lang="ru-RU" sz="4000" b="1" dirty="0" smtClean="0">
                <a:solidFill>
                  <a:schemeClr val="tx1"/>
                </a:solidFill>
              </a:rPr>
              <a:t>грач</a:t>
            </a:r>
            <a:r>
              <a:rPr lang="ru-RU" sz="4000" b="1" dirty="0">
                <a:solidFill>
                  <a:schemeClr val="tx1"/>
                </a:solidFill>
              </a:rPr>
              <a:t>, скворец, соловей, </a:t>
            </a:r>
            <a:r>
              <a:rPr lang="ru-RU" sz="4000" b="1" dirty="0" smtClean="0">
                <a:solidFill>
                  <a:schemeClr val="tx1"/>
                </a:solidFill>
              </a:rPr>
              <a:t>ласточка)</a:t>
            </a:r>
            <a:br>
              <a:rPr lang="ru-RU" sz="4000" b="1" dirty="0" smtClean="0">
                <a:solidFill>
                  <a:schemeClr val="tx1"/>
                </a:solidFill>
              </a:rPr>
            </a:br>
            <a:r>
              <a:rPr lang="ru-RU" sz="4000" b="1" dirty="0" smtClean="0">
                <a:solidFill>
                  <a:schemeClr val="tx1"/>
                </a:solidFill>
              </a:rPr>
              <a:t>- рассмотрите и назовите с ребёнком части тела птиц(голова</a:t>
            </a:r>
            <a:r>
              <a:rPr lang="en-US" sz="4000" b="1" dirty="0" smtClean="0">
                <a:solidFill>
                  <a:schemeClr val="tx1"/>
                </a:solidFill>
              </a:rPr>
              <a:t>,</a:t>
            </a:r>
            <a:r>
              <a:rPr lang="ru-RU" sz="4000" b="1" dirty="0" smtClean="0">
                <a:solidFill>
                  <a:schemeClr val="tx1"/>
                </a:solidFill>
              </a:rPr>
              <a:t> крылья</a:t>
            </a:r>
            <a:r>
              <a:rPr lang="en-US" sz="4000" b="1" dirty="0" smtClean="0">
                <a:solidFill>
                  <a:schemeClr val="tx1"/>
                </a:solidFill>
              </a:rPr>
              <a:t>,</a:t>
            </a:r>
            <a:r>
              <a:rPr lang="ru-RU" sz="4000" b="1" dirty="0" smtClean="0">
                <a:solidFill>
                  <a:schemeClr val="tx1"/>
                </a:solidFill>
              </a:rPr>
              <a:t> хвост</a:t>
            </a:r>
            <a:r>
              <a:rPr lang="en-US" sz="4000" b="1" dirty="0" smtClean="0">
                <a:solidFill>
                  <a:schemeClr val="tx1"/>
                </a:solidFill>
              </a:rPr>
              <a:t>,</a:t>
            </a:r>
            <a:r>
              <a:rPr lang="ru-RU" sz="4000" b="1" dirty="0" smtClean="0">
                <a:solidFill>
                  <a:schemeClr val="tx1"/>
                </a:solidFill>
              </a:rPr>
              <a:t>клюв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ru-RU" sz="4000" b="1" dirty="0" err="1" smtClean="0">
                <a:solidFill>
                  <a:schemeClr val="tx1"/>
                </a:solidFill>
              </a:rPr>
              <a:t>итд</a:t>
            </a:r>
            <a:r>
              <a:rPr lang="ru-RU" sz="4000" b="1" dirty="0" smtClean="0">
                <a:solidFill>
                  <a:schemeClr val="tx1"/>
                </a:solidFill>
              </a:rPr>
              <a:t>). Тело птиц покрыто перьями.</a:t>
            </a:r>
            <a:r>
              <a:rPr lang="ru-RU" sz="4000" b="1" dirty="0">
                <a:solidFill>
                  <a:schemeClr val="tx1"/>
                </a:solidFill>
              </a:rPr>
              <a:t/>
            </a:r>
            <a:br>
              <a:rPr lang="ru-RU" sz="4000" b="1" dirty="0">
                <a:solidFill>
                  <a:schemeClr val="tx1"/>
                </a:solidFill>
              </a:rPr>
            </a:br>
            <a:r>
              <a:rPr lang="ru-RU" sz="4000" b="1" dirty="0" smtClean="0">
                <a:solidFill>
                  <a:schemeClr val="tx1"/>
                </a:solidFill>
              </a:rPr>
              <a:t>- объяснить , почему этих птиц  называют перелётными.</a:t>
            </a:r>
            <a:br>
              <a:rPr lang="ru-RU" sz="4000" b="1" dirty="0" smtClean="0">
                <a:solidFill>
                  <a:schemeClr val="tx1"/>
                </a:solidFill>
              </a:rPr>
            </a:br>
            <a:r>
              <a:rPr lang="ru-RU" sz="4000" b="1" dirty="0" smtClean="0">
                <a:solidFill>
                  <a:schemeClr val="tx1"/>
                </a:solidFill>
              </a:rPr>
              <a:t>- </a:t>
            </a:r>
            <a:r>
              <a:rPr lang="ru-RU" sz="4000" b="1" dirty="0">
                <a:solidFill>
                  <a:schemeClr val="tx1"/>
                </a:solidFill>
              </a:rPr>
              <a:t>развивать активный и пассивный словарь </a:t>
            </a:r>
            <a:r>
              <a:rPr lang="ru-RU" sz="4000" b="1" dirty="0" smtClean="0">
                <a:solidFill>
                  <a:schemeClr val="tx1"/>
                </a:solidFill>
              </a:rPr>
              <a:t>детей </a:t>
            </a:r>
            <a:br>
              <a:rPr lang="ru-RU" sz="4000" b="1" dirty="0" smtClean="0">
                <a:solidFill>
                  <a:schemeClr val="tx1"/>
                </a:solidFill>
              </a:rPr>
            </a:br>
            <a:r>
              <a:rPr lang="ru-RU" sz="4000" b="1" dirty="0" smtClean="0">
                <a:solidFill>
                  <a:schemeClr val="tx1"/>
                </a:solidFill>
              </a:rPr>
              <a:t> </a:t>
            </a:r>
            <a:br>
              <a:rPr lang="ru-RU" sz="4000" b="1" dirty="0" smtClean="0">
                <a:solidFill>
                  <a:schemeClr val="tx1"/>
                </a:solidFill>
              </a:rPr>
            </a:br>
            <a:endParaRPr lang="ru-RU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2068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3897" y="873716"/>
            <a:ext cx="10865737" cy="1271668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1"/>
                </a:solidFill>
              </a:rPr>
              <a:t>Отработать произношение слов  и словосочетаний. </a:t>
            </a:r>
            <a:endParaRPr lang="ru-RU" b="1" u="sng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3897" y="2684733"/>
            <a:ext cx="10945774" cy="1655762"/>
          </a:xfrm>
        </p:spPr>
        <p:txBody>
          <a:bodyPr/>
          <a:lstStyle/>
          <a:p>
            <a:pPr algn="just"/>
            <a:r>
              <a:rPr lang="ru-RU" sz="3600" b="1" dirty="0" smtClean="0">
                <a:solidFill>
                  <a:schemeClr val="tx1"/>
                </a:solidFill>
              </a:rPr>
              <a:t>Перелётные птицы</a:t>
            </a:r>
            <a:r>
              <a:rPr lang="en-US" sz="3600" b="1" dirty="0" smtClean="0">
                <a:solidFill>
                  <a:schemeClr val="tx1"/>
                </a:solidFill>
              </a:rPr>
              <a:t>,</a:t>
            </a:r>
            <a:r>
              <a:rPr lang="ru-RU" sz="3600" b="1" dirty="0" smtClean="0">
                <a:solidFill>
                  <a:schemeClr val="tx1"/>
                </a:solidFill>
              </a:rPr>
              <a:t>грач</a:t>
            </a:r>
            <a:r>
              <a:rPr lang="en-US" sz="3600" b="1" dirty="0" smtClean="0">
                <a:solidFill>
                  <a:schemeClr val="tx1"/>
                </a:solidFill>
              </a:rPr>
              <a:t>,</a:t>
            </a:r>
            <a:r>
              <a:rPr lang="ru-RU" sz="3600" b="1" dirty="0" smtClean="0">
                <a:solidFill>
                  <a:schemeClr val="tx1"/>
                </a:solidFill>
              </a:rPr>
              <a:t>скворец</a:t>
            </a:r>
            <a:r>
              <a:rPr lang="en-US" sz="3600" b="1" dirty="0" smtClean="0">
                <a:solidFill>
                  <a:schemeClr val="tx1"/>
                </a:solidFill>
              </a:rPr>
              <a:t>,</a:t>
            </a:r>
            <a:r>
              <a:rPr lang="ru-RU" sz="3600" b="1" dirty="0" smtClean="0">
                <a:solidFill>
                  <a:schemeClr val="tx1"/>
                </a:solidFill>
              </a:rPr>
              <a:t>ласточка;</a:t>
            </a:r>
          </a:p>
          <a:p>
            <a:pPr algn="just"/>
            <a:r>
              <a:rPr lang="ru-RU" sz="3600" b="1" dirty="0" smtClean="0">
                <a:solidFill>
                  <a:schemeClr val="tx1"/>
                </a:solidFill>
              </a:rPr>
              <a:t>Стая </a:t>
            </a:r>
            <a:r>
              <a:rPr lang="en-US" sz="3600" b="1" dirty="0" smtClean="0">
                <a:solidFill>
                  <a:schemeClr val="tx1"/>
                </a:solidFill>
              </a:rPr>
              <a:t>,</a:t>
            </a:r>
            <a:r>
              <a:rPr lang="ru-RU" sz="3600" b="1" dirty="0" smtClean="0">
                <a:solidFill>
                  <a:schemeClr val="tx1"/>
                </a:solidFill>
              </a:rPr>
              <a:t>гнездо</a:t>
            </a:r>
            <a:r>
              <a:rPr lang="en-US" sz="3600" b="1" dirty="0" smtClean="0">
                <a:solidFill>
                  <a:schemeClr val="tx1"/>
                </a:solidFill>
              </a:rPr>
              <a:t>,</a:t>
            </a:r>
            <a:r>
              <a:rPr lang="ru-RU" sz="3600" b="1" dirty="0" smtClean="0">
                <a:solidFill>
                  <a:schemeClr val="tx1"/>
                </a:solidFill>
              </a:rPr>
              <a:t>скворечник;</a:t>
            </a:r>
          </a:p>
          <a:p>
            <a:pPr algn="just"/>
            <a:r>
              <a:rPr lang="ru-RU" sz="3600" b="1" dirty="0" smtClean="0">
                <a:solidFill>
                  <a:schemeClr val="tx1"/>
                </a:solidFill>
              </a:rPr>
              <a:t>Прилетать</a:t>
            </a:r>
            <a:r>
              <a:rPr lang="en-US" sz="3600" b="1" dirty="0" smtClean="0">
                <a:solidFill>
                  <a:schemeClr val="tx1"/>
                </a:solidFill>
              </a:rPr>
              <a:t>,</a:t>
            </a:r>
            <a:r>
              <a:rPr lang="ru-RU" sz="3600" b="1" dirty="0" smtClean="0">
                <a:solidFill>
                  <a:schemeClr val="tx1"/>
                </a:solidFill>
              </a:rPr>
              <a:t>вить</a:t>
            </a:r>
            <a:r>
              <a:rPr lang="en-US" sz="3600" b="1" dirty="0" smtClean="0">
                <a:solidFill>
                  <a:schemeClr val="tx1"/>
                </a:solidFill>
              </a:rPr>
              <a:t>,</a:t>
            </a:r>
            <a:r>
              <a:rPr lang="ru-RU" sz="3600" b="1" dirty="0" smtClean="0">
                <a:solidFill>
                  <a:schemeClr val="tx1"/>
                </a:solidFill>
              </a:rPr>
              <a:t>строить</a:t>
            </a:r>
            <a:r>
              <a:rPr lang="en-US" sz="3600" b="1" dirty="0" smtClean="0">
                <a:solidFill>
                  <a:schemeClr val="tx1"/>
                </a:solidFill>
              </a:rPr>
              <a:t>,</a:t>
            </a:r>
            <a:r>
              <a:rPr lang="ru-RU" sz="3600" b="1" dirty="0" smtClean="0">
                <a:solidFill>
                  <a:schemeClr val="tx1"/>
                </a:solidFill>
              </a:rPr>
              <a:t>петь</a:t>
            </a:r>
            <a:r>
              <a:rPr lang="en-US" sz="3600" b="1" dirty="0" smtClean="0">
                <a:solidFill>
                  <a:schemeClr val="tx1"/>
                </a:solidFill>
              </a:rPr>
              <a:t>,</a:t>
            </a:r>
            <a:r>
              <a:rPr lang="ru-RU" sz="3600" b="1" dirty="0" smtClean="0">
                <a:solidFill>
                  <a:schemeClr val="tx1"/>
                </a:solidFill>
              </a:rPr>
              <a:t>откладывать</a:t>
            </a:r>
            <a:r>
              <a:rPr lang="en-US" sz="3600" b="1" dirty="0" smtClean="0">
                <a:solidFill>
                  <a:schemeClr val="tx1"/>
                </a:solidFill>
              </a:rPr>
              <a:t>,</a:t>
            </a:r>
            <a:r>
              <a:rPr lang="ru-RU" sz="3600" b="1" dirty="0" smtClean="0">
                <a:solidFill>
                  <a:schemeClr val="tx1"/>
                </a:solidFill>
              </a:rPr>
              <a:t>высиживать</a:t>
            </a:r>
            <a:r>
              <a:rPr lang="en-US" sz="3600" b="1" dirty="0" smtClean="0">
                <a:solidFill>
                  <a:schemeClr val="tx1"/>
                </a:solidFill>
              </a:rPr>
              <a:t>,</a:t>
            </a:r>
            <a:r>
              <a:rPr lang="ru-RU" sz="3600" b="1" dirty="0" smtClean="0">
                <a:solidFill>
                  <a:schemeClr val="tx1"/>
                </a:solidFill>
              </a:rPr>
              <a:t>кормить;</a:t>
            </a:r>
          </a:p>
          <a:p>
            <a:pPr marL="342900" indent="-342900" algn="just">
              <a:buFontTx/>
              <a:buChar char="-"/>
            </a:pPr>
            <a:endParaRPr lang="ru-R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8022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377299"/>
            <a:ext cx="12523304" cy="1271668"/>
          </a:xfrm>
        </p:spPr>
        <p:txBody>
          <a:bodyPr/>
          <a:lstStyle/>
          <a:p>
            <a:r>
              <a:rPr lang="ru-RU" sz="4400" b="1" u="sng" dirty="0" smtClean="0">
                <a:solidFill>
                  <a:schemeClr val="tx1"/>
                </a:solidFill>
              </a:rPr>
              <a:t>Предложите ребёнку вместе с вами сделать пальчиковую гимнастику</a:t>
            </a:r>
            <a:br>
              <a:rPr lang="ru-RU" sz="4400" b="1" u="sng" dirty="0" smtClean="0">
                <a:solidFill>
                  <a:schemeClr val="tx1"/>
                </a:solidFill>
              </a:rPr>
            </a:br>
            <a:r>
              <a:rPr lang="ru-RU" sz="4400" b="1" u="sng" dirty="0" smtClean="0">
                <a:solidFill>
                  <a:schemeClr val="tx1"/>
                </a:solidFill>
              </a:rPr>
              <a:t>(Птичка</a:t>
            </a:r>
            <a:r>
              <a:rPr lang="ru-RU" sz="4400" u="sng" dirty="0" smtClean="0">
                <a:solidFill>
                  <a:schemeClr val="tx1"/>
                </a:solidFill>
              </a:rPr>
              <a:t> )</a:t>
            </a:r>
            <a:r>
              <a:rPr lang="ru-RU" sz="4400" u="sng" dirty="0">
                <a:solidFill>
                  <a:schemeClr val="tx1"/>
                </a:solidFill>
              </a:rPr>
              <a:t/>
            </a:r>
            <a:br>
              <a:rPr lang="ru-RU" sz="4400" u="sng" dirty="0">
                <a:solidFill>
                  <a:schemeClr val="tx1"/>
                </a:solidFill>
              </a:rPr>
            </a:br>
            <a:endParaRPr lang="ru-RU" sz="4400" b="1" u="sng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5012" y="4566542"/>
            <a:ext cx="7983075" cy="1655762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Птичка </a:t>
            </a:r>
          </a:p>
          <a:p>
            <a:r>
              <a:rPr lang="ru-RU" dirty="0">
                <a:solidFill>
                  <a:schemeClr val="tx1"/>
                </a:solidFill>
              </a:rPr>
              <a:t>Птичка – птичка</a:t>
            </a:r>
            <a:r>
              <a:rPr lang="ru-RU" dirty="0" smtClean="0">
                <a:solidFill>
                  <a:schemeClr val="tx1"/>
                </a:solidFill>
              </a:rPr>
              <a:t>,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641317"/>
              </p:ext>
            </p:extLst>
          </p:nvPr>
        </p:nvGraphicFramePr>
        <p:xfrm>
          <a:off x="1008209" y="2467821"/>
          <a:ext cx="10309150" cy="377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07060"/>
                <a:gridCol w="5102090"/>
              </a:tblGrid>
              <a:tr h="3459999"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3200" b="0" dirty="0" smtClean="0">
                          <a:solidFill>
                            <a:schemeClr val="tx1"/>
                          </a:solidFill>
                        </a:rPr>
                        <a:t>Птичка – птичка,</a:t>
                      </a:r>
                    </a:p>
                    <a:p>
                      <a:pPr algn="ctr"/>
                      <a:r>
                        <a:rPr lang="ru-RU" sz="3200" b="0" dirty="0" smtClean="0">
                          <a:solidFill>
                            <a:schemeClr val="tx1"/>
                          </a:solidFill>
                        </a:rPr>
                        <a:t>Вот тебе водичка,</a:t>
                      </a:r>
                    </a:p>
                    <a:p>
                      <a:pPr algn="ctr"/>
                      <a:r>
                        <a:rPr lang="ru-RU" sz="3200" b="0" dirty="0" smtClean="0">
                          <a:solidFill>
                            <a:schemeClr val="tx1"/>
                          </a:solidFill>
                        </a:rPr>
                        <a:t>Вот тебе крошки</a:t>
                      </a:r>
                    </a:p>
                    <a:p>
                      <a:pPr algn="ctr"/>
                      <a:r>
                        <a:rPr lang="ru-RU" sz="3200" b="0" dirty="0" smtClean="0">
                          <a:solidFill>
                            <a:schemeClr val="tx1"/>
                          </a:solidFill>
                        </a:rPr>
                        <a:t>На моей ладошке.</a:t>
                      </a:r>
                    </a:p>
                    <a:p>
                      <a:endParaRPr lang="ru-RU" sz="48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sz="2800" b="0" dirty="0" smtClean="0">
                          <a:solidFill>
                            <a:schemeClr val="tx1"/>
                          </a:solidFill>
                        </a:rPr>
                        <a:t>Прикоснуться большим пальцем к остальным четырем по очереди.</a:t>
                      </a:r>
                    </a:p>
                    <a:p>
                      <a:pPr algn="ctr"/>
                      <a:r>
                        <a:rPr lang="ru-RU" sz="2800" b="0" dirty="0" smtClean="0">
                          <a:solidFill>
                            <a:schemeClr val="tx1"/>
                          </a:solidFill>
                        </a:rPr>
                        <a:t>Каждым пальцем постучать по раскрытой ладошке другой руки – «клюем крошки».</a:t>
                      </a:r>
                    </a:p>
                    <a:p>
                      <a:endParaRPr lang="ru-RU" sz="3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78707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5743" y="0"/>
            <a:ext cx="10484785" cy="1271668"/>
          </a:xfrm>
        </p:spPr>
        <p:txBody>
          <a:bodyPr/>
          <a:lstStyle/>
          <a:p>
            <a:r>
              <a:rPr lang="ru-RU" u="sng" dirty="0" smtClean="0">
                <a:solidFill>
                  <a:schemeClr val="tx1"/>
                </a:solidFill>
              </a:rPr>
              <a:t>Выучить с детьми на выбор </a:t>
            </a:r>
            <a:endParaRPr lang="ru-RU" u="sng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72318" y="4174202"/>
            <a:ext cx="5761973" cy="1655762"/>
          </a:xfrm>
        </p:spPr>
        <p:txBody>
          <a:bodyPr/>
          <a:lstStyle/>
          <a:p>
            <a:r>
              <a:rPr lang="ru-RU" sz="3600" b="1" dirty="0">
                <a:solidFill>
                  <a:schemeClr val="tx1"/>
                </a:solidFill>
              </a:rPr>
              <a:t>Он в чёрной одежде, </a:t>
            </a:r>
            <a:br>
              <a:rPr lang="ru-RU" sz="3600" b="1" dirty="0">
                <a:solidFill>
                  <a:schemeClr val="tx1"/>
                </a:solidFill>
              </a:rPr>
            </a:br>
            <a:r>
              <a:rPr lang="ru-RU" sz="3600" b="1" dirty="0">
                <a:solidFill>
                  <a:schemeClr val="tx1"/>
                </a:solidFill>
              </a:rPr>
              <a:t>Но всё-таки врач.</a:t>
            </a:r>
            <a:br>
              <a:rPr lang="ru-RU" sz="3600" b="1" dirty="0">
                <a:solidFill>
                  <a:schemeClr val="tx1"/>
                </a:solidFill>
              </a:rPr>
            </a:br>
            <a:r>
              <a:rPr lang="ru-RU" sz="3600" b="1" dirty="0">
                <a:solidFill>
                  <a:schemeClr val="tx1"/>
                </a:solidFill>
              </a:rPr>
              <a:t>Спасает поля </a:t>
            </a:r>
            <a:br>
              <a:rPr lang="ru-RU" sz="3600" b="1" dirty="0">
                <a:solidFill>
                  <a:schemeClr val="tx1"/>
                </a:solidFill>
              </a:rPr>
            </a:br>
            <a:r>
              <a:rPr lang="ru-RU" sz="3600" b="1" dirty="0">
                <a:solidFill>
                  <a:schemeClr val="tx1"/>
                </a:solidFill>
              </a:rPr>
              <a:t>От вредителей грач</a:t>
            </a:r>
            <a:r>
              <a:rPr lang="ru-RU" sz="3600" b="1" dirty="0" smtClean="0">
                <a:solidFill>
                  <a:schemeClr val="tx1"/>
                </a:solidFill>
              </a:rPr>
              <a:t>. 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93372" y="1865878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dirty="0"/>
              <a:t>Ходит полем без галош,</a:t>
            </a:r>
            <a:br>
              <a:rPr lang="ru-RU" sz="3600" dirty="0"/>
            </a:br>
            <a:r>
              <a:rPr lang="ru-RU" sz="3600" dirty="0"/>
              <a:t>Черный и блестящий;</a:t>
            </a:r>
            <a:br>
              <a:rPr lang="ru-RU" sz="3600" dirty="0"/>
            </a:br>
            <a:r>
              <a:rPr lang="ru-RU" sz="3600" dirty="0"/>
              <a:t>На галошу сам похож</a:t>
            </a:r>
            <a:br>
              <a:rPr lang="ru-RU" sz="3600" dirty="0"/>
            </a:br>
            <a:r>
              <a:rPr lang="ru-RU" sz="3600" dirty="0"/>
              <a:t>Грач - веселый дачник.</a:t>
            </a:r>
          </a:p>
        </p:txBody>
      </p:sp>
    </p:spTree>
    <p:extLst>
      <p:ext uri="{BB962C8B-B14F-4D97-AF65-F5344CB8AC3E}">
        <p14:creationId xmlns:p14="http://schemas.microsoft.com/office/powerpoint/2010/main" val="27004804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87296" y="951362"/>
            <a:ext cx="9144000" cy="1271668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1"/>
                </a:solidFill>
              </a:rPr>
              <a:t>Прочитайте малышу сказку «Гуси –лебеди»</a:t>
            </a:r>
            <a:endParaRPr lang="ru-RU" b="1" u="sng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1537" y="2969561"/>
            <a:ext cx="10195517" cy="1655762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tx1"/>
                </a:solidFill>
              </a:rPr>
              <a:t>Беседа с ребёнком после прочтения сказки:</a:t>
            </a:r>
          </a:p>
          <a:p>
            <a:pPr marL="457200" indent="-457200">
              <a:buAutoNum type="arabicParenR"/>
            </a:pPr>
            <a:r>
              <a:rPr lang="ru-RU" sz="4000" b="1" dirty="0" smtClean="0">
                <a:solidFill>
                  <a:schemeClr val="tx1"/>
                </a:solidFill>
              </a:rPr>
              <a:t>Кто из героев сказки понравился ребёнку больше и почему?</a:t>
            </a:r>
          </a:p>
          <a:p>
            <a:r>
              <a:rPr lang="ru-RU" sz="4000" b="1" dirty="0" smtClean="0">
                <a:solidFill>
                  <a:schemeClr val="tx1"/>
                </a:solidFill>
              </a:rPr>
              <a:t>2) Кто помогал девочке в поисках братца?</a:t>
            </a:r>
            <a:endParaRPr lang="ru-RU" sz="4000" b="1" dirty="0">
              <a:solidFill>
                <a:schemeClr val="tx1"/>
              </a:solidFill>
            </a:endParaRPr>
          </a:p>
        </p:txBody>
      </p:sp>
      <p:pic>
        <p:nvPicPr>
          <p:cNvPr id="4" name="deti-online.com_-_gusi-lebed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51064" y="6069076"/>
            <a:ext cx="609600" cy="609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07864" y="621701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Помощь родителям)))</a:t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133497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3825" y="633616"/>
            <a:ext cx="7182679" cy="568767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634715" y="1020417"/>
            <a:ext cx="31199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="1" dirty="0" smtClean="0"/>
              <a:t>Грач</a:t>
            </a:r>
            <a:endParaRPr lang="ru-RU" sz="8000" b="1" dirty="0"/>
          </a:p>
        </p:txBody>
      </p:sp>
      <p:pic>
        <p:nvPicPr>
          <p:cNvPr id="5" name="голос грач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68592" y="1098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361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1E4E79"/>
      </a:hlink>
      <a:folHlink>
        <a:srgbClr val="1E4E79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AD300A45-241B-484A-8AB7-E4E106A9140C}" vid="{035C38CC-2C83-46D0-869F-FABCD5E447C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C5EAA778EFE4AB81F53BA0C48C9BB" ma:contentTypeVersion="" ma:contentTypeDescription="Create a new document." ma:contentTypeScope="" ma:versionID="84a7b908d236d3feec5cdc52fe85ba7c">
  <xsd:schema xmlns:xsd="http://www.w3.org/2001/XMLSchema" xmlns:xs="http://www.w3.org/2001/XMLSchema" xmlns:p="http://schemas.microsoft.com/office/2006/metadata/properties" xmlns:ns1="http://schemas.microsoft.com/sharepoint/v3" xmlns:ns2="6ee78bd2-4339-4042-adc0-bcc646419980" xmlns:ns3="2547570a-e5f4-4946-a4c3-82580e42479e" targetNamespace="http://schemas.microsoft.com/office/2006/metadata/properties" ma:root="true" ma:fieldsID="af74c33d54415a86935cc44ad597ec52" ns1:_="" ns2:_="" ns3:_="">
    <xsd:import namespace="http://schemas.microsoft.com/sharepoint/v3"/>
    <xsd:import namespace="6ee78bd2-4339-4042-adc0-bcc646419980"/>
    <xsd:import namespace="2547570a-e5f4-4946-a4c3-82580e4247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78bd2-4339-4042-adc0-bcc6464199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7570a-e5f4-4946-a4c3-82580e42479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7DA39ED-743A-42D6-9416-1284B80FBA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e78bd2-4339-4042-adc0-bcc646419980"/>
    <ds:schemaRef ds:uri="2547570a-e5f4-4946-a4c3-82580e4247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A3FA65F-4361-4E04-8BDA-4F8256B2EBC3}">
  <ds:schemaRefs>
    <ds:schemaRef ds:uri="http://purl.org/dc/dcmitype/"/>
    <ds:schemaRef ds:uri="6ee78bd2-4339-4042-adc0-bcc646419980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microsoft.com/sharepoint/v3"/>
    <ds:schemaRef ds:uri="2547570a-e5f4-4946-a4c3-82580e42479e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0AAC4FE-6AA2-4812-A805-2E0A445923B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теста на тему Природа и мир вокруг нас с птичками</Template>
  <TotalTime>0</TotalTime>
  <Words>174</Words>
  <Application>Microsoft Office PowerPoint</Application>
  <PresentationFormat>Широкоэкранный</PresentationFormat>
  <Paragraphs>35</Paragraphs>
  <Slides>13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Segoe UI</vt:lpstr>
      <vt:lpstr>Segoe UI Light</vt:lpstr>
      <vt:lpstr>Тема1</vt:lpstr>
      <vt:lpstr>Продолжаем дистанционное обучение.</vt:lpstr>
      <vt:lpstr>С чего начать беседу с ребёнком ?</vt:lpstr>
      <vt:lpstr>Перелётные птицы</vt:lpstr>
      <vt:lpstr>Рекомендация родителям: - познакомить детей с перелетными птицами, их внешним видом, образом жизни. (грач, скворец, соловей, ласточка) - рассмотрите и назовите с ребёнком части тела птиц(голова, крылья, хвост,клюв итд). Тело птиц покрыто перьями. - объяснить , почему этих птиц  называют перелётными. - развивать активный и пассивный словарь детей    </vt:lpstr>
      <vt:lpstr>Отработать произношение слов  и словосочетаний. </vt:lpstr>
      <vt:lpstr>Предложите ребёнку вместе с вами сделать пальчиковую гимнастику (Птичка ) </vt:lpstr>
      <vt:lpstr>Выучить с детьми на выбор </vt:lpstr>
      <vt:lpstr>Прочитайте малышу сказку «Гуси –лебеди»</vt:lpstr>
      <vt:lpstr>Презентация PowerPoint</vt:lpstr>
      <vt:lpstr>Презентация PowerPoint</vt:lpstr>
      <vt:lpstr>Презентация PowerPoint</vt:lpstr>
      <vt:lpstr>Презентация PowerPoint</vt:lpstr>
      <vt:lpstr>Молодцы!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2020-04-13T11:57:17Z</dcterms:created>
  <dcterms:modified xsi:type="dcterms:W3CDTF">2020-04-13T13:41:15Z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0x01010019AC5EAA778EFE4AB81F53BA0C48C9BB</vt:lpwstr>
  </property>
</Properties>
</file>