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9" r:id="rId3"/>
    <p:sldId id="257" r:id="rId4"/>
    <p:sldId id="283" r:id="rId5"/>
    <p:sldId id="284" r:id="rId6"/>
    <p:sldId id="286" r:id="rId7"/>
    <p:sldId id="300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5" r:id="rId16"/>
    <p:sldId id="296" r:id="rId17"/>
    <p:sldId id="301" r:id="rId18"/>
    <p:sldId id="297" r:id="rId19"/>
    <p:sldId id="299" r:id="rId20"/>
    <p:sldId id="302" r:id="rId21"/>
    <p:sldId id="303" r:id="rId22"/>
    <p:sldId id="304" r:id="rId23"/>
    <p:sldId id="298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60"/>
  </p:normalViewPr>
  <p:slideViewPr>
    <p:cSldViewPr>
      <p:cViewPr>
        <p:scale>
          <a:sx n="50" d="100"/>
          <a:sy n="50" d="100"/>
        </p:scale>
        <p:origin x="-208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819D2-F2AB-4224-8A1A-513B9B10FD90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381B1-16BE-4858-B01B-D26C062E6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4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846640" cy="4680519"/>
          </a:xfrm>
        </p:spPr>
        <p:txBody>
          <a:bodyPr>
            <a:noAutofit/>
          </a:bodyPr>
          <a:lstStyle/>
          <a:p>
            <a:r>
              <a:rPr lang="ru-RU" sz="5400" b="1" u="sng" dirty="0" smtClean="0">
                <a:solidFill>
                  <a:schemeClr val="tx2">
                    <a:lumMod val="75000"/>
                  </a:schemeClr>
                </a:solidFill>
              </a:rPr>
              <a:t>Методы и приемы достижения качественного образования в СДОО №</a:t>
            </a:r>
            <a:r>
              <a:rPr lang="en-US" sz="5400" b="1" u="sng" dirty="0" smtClean="0">
                <a:solidFill>
                  <a:schemeClr val="tx2">
                    <a:lumMod val="75000"/>
                  </a:schemeClr>
                </a:solidFill>
              </a:rPr>
              <a:t>134</a:t>
            </a:r>
            <a:r>
              <a:rPr lang="ru-RU" sz="54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5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3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Рисование ладонями и пальцами</a:t>
            </a:r>
            <a:endParaRPr lang="ru-RU" b="1" dirty="0"/>
          </a:p>
        </p:txBody>
      </p:sp>
      <p:pic>
        <p:nvPicPr>
          <p:cNvPr id="4" name="Picture 4" descr="C:\Documents and Settings\User\Мои документы\Downloads\СЕМИНАР ПО ИЗО\Изображение 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6768752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6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3200" dirty="0" smtClean="0"/>
              <a:t>Пластилиновая мозаика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Лепка</a:t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цель: </a:t>
            </a:r>
            <a:r>
              <a:rPr lang="ru-RU" sz="2700" b="1" dirty="0" smtClean="0">
                <a:solidFill>
                  <a:schemeClr val="tx1"/>
                </a:solidFill>
              </a:rPr>
              <a:t>развитие фантазии и воображения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развитие мелкой моторики</a:t>
            </a:r>
            <a:endParaRPr lang="ru-RU" sz="27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C:\Documents and Settings\User\Мои документы\Downloads\СЕМИНАР ПО ИЗО\IMG_0911.JPG"/>
          <p:cNvPicPr>
            <a:picLocks noChangeAspect="1" noChangeArrowheads="1"/>
          </p:cNvPicPr>
          <p:nvPr/>
        </p:nvPicPr>
        <p:blipFill>
          <a:blip r:embed="rId2" cstate="print"/>
          <a:srcRect l="7912" t="5275" r="5053" b="20880"/>
          <a:stretch>
            <a:fillRect/>
          </a:stretch>
        </p:blipFill>
        <p:spPr bwMode="auto">
          <a:xfrm>
            <a:off x="132311" y="3861048"/>
            <a:ext cx="4378130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C:\Documents and Settings\User\Мои документы\Downloads\СЕМИНАР ПО ИЗО\P121113014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220072" y="2708920"/>
            <a:ext cx="2786082" cy="3471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78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Лепка из соленого теста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56992"/>
            <a:ext cx="3203848" cy="32403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Аппликация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цель: обучение работе в команде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561662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Упражнения на развитие коммуникативной сферы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Упражнения на развитие навыков концентрации внимания.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Упражнения на релаксацию.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5400" b="1" dirty="0" err="1" smtClean="0">
                <a:solidFill>
                  <a:schemeClr val="tx2">
                    <a:lumMod val="75000"/>
                  </a:schemeClr>
                </a:solidFill>
              </a:rPr>
              <a:t>Игр</a:t>
            </a:r>
            <a:r>
              <a:rPr lang="ru-RU" sz="5400" b="1" dirty="0" err="1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5400" b="1" dirty="0" err="1" smtClean="0">
                <a:solidFill>
                  <a:schemeClr val="tx2">
                    <a:lumMod val="75000"/>
                  </a:schemeClr>
                </a:solidFill>
              </a:rPr>
              <a:t>терапия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916832"/>
            <a:ext cx="8568952" cy="4745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“</a:t>
            </a:r>
            <a:r>
              <a:rPr lang="ru-RU" sz="2800" b="1" dirty="0" err="1"/>
              <a:t>Осьминожки</a:t>
            </a:r>
            <a:r>
              <a:rPr lang="ru-RU" sz="2800" b="1" dirty="0"/>
              <a:t>”</a:t>
            </a:r>
          </a:p>
          <a:p>
            <a:r>
              <a:rPr lang="ru-RU" b="1" dirty="0"/>
              <a:t>Дети садятся в круг на ковер. Пальцами изображают </a:t>
            </a:r>
            <a:r>
              <a:rPr lang="ru-RU" b="1" dirty="0" err="1"/>
              <a:t>осьминожек</a:t>
            </a:r>
            <a:r>
              <a:rPr lang="ru-RU" b="1" dirty="0"/>
              <a:t>, которые передвигаются по полу, встречаются и здороваются с другими </a:t>
            </a:r>
            <a:r>
              <a:rPr lang="ru-RU" b="1" dirty="0" err="1"/>
              <a:t>осьминожками</a:t>
            </a:r>
            <a:r>
              <a:rPr lang="ru-RU" b="1" dirty="0"/>
              <a:t> т.д</a:t>
            </a:r>
            <a:r>
              <a:rPr lang="ru-RU" b="1" dirty="0" smtClean="0"/>
              <a:t>.</a:t>
            </a:r>
          </a:p>
          <a:p>
            <a:r>
              <a:rPr lang="ru-RU" sz="2800" b="1" u="sng" dirty="0" smtClean="0"/>
              <a:t>Цель:</a:t>
            </a:r>
            <a:r>
              <a:rPr lang="ru-RU" b="1" u="sng" dirty="0" smtClean="0"/>
              <a:t> </a:t>
            </a:r>
            <a:r>
              <a:rPr lang="ru-RU" b="1" dirty="0"/>
              <a:t>- чувство единства, </a:t>
            </a:r>
            <a:r>
              <a:rPr lang="ru-RU" b="1" dirty="0" smtClean="0"/>
              <a:t>сплоченности, </a:t>
            </a:r>
            <a:r>
              <a:rPr lang="ru-RU" b="1" dirty="0"/>
              <a:t>снятие телесных барьеров</a:t>
            </a:r>
            <a:r>
              <a:rPr lang="ru-RU" b="1" dirty="0" smtClean="0"/>
              <a:t>;</a:t>
            </a:r>
          </a:p>
          <a:p>
            <a:r>
              <a:rPr lang="ru-RU" b="1" dirty="0"/>
              <a:t> создание </a:t>
            </a:r>
            <a:r>
              <a:rPr lang="ru-RU" b="1" dirty="0" smtClean="0"/>
              <a:t>благоприятной</a:t>
            </a:r>
            <a:endParaRPr lang="en-US" b="1" dirty="0" smtClean="0"/>
          </a:p>
          <a:p>
            <a:pPr marL="0" indent="0">
              <a:buNone/>
            </a:pPr>
            <a:r>
              <a:rPr lang="ru-RU" b="1" dirty="0" smtClean="0"/>
              <a:t> атмосферы</a:t>
            </a:r>
            <a:endParaRPr lang="en-US" b="1" dirty="0" smtClean="0"/>
          </a:p>
          <a:p>
            <a:pPr marL="0" indent="0">
              <a:buNone/>
            </a:pPr>
            <a:r>
              <a:rPr lang="ru-RU" b="1" dirty="0" smtClean="0"/>
              <a:t> непосредственного</a:t>
            </a:r>
            <a:endParaRPr lang="en-US" b="1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свободного </a:t>
            </a:r>
            <a:r>
              <a:rPr lang="ru-RU" b="1" dirty="0" smtClean="0"/>
              <a:t>общения</a:t>
            </a:r>
            <a:endParaRPr lang="en-US" b="1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и эмоциональной близости.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Упражнения на развитие коммуникативной сферы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14" y="4519611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604447" cy="442535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Загадки-обманки</a:t>
            </a:r>
          </a:p>
          <a:p>
            <a:pPr>
              <a:buFont typeface="Wingdings" pitchFamily="2" charset="2"/>
              <a:buChar char="ü"/>
            </a:pP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35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buFont typeface="Wingdings" pitchFamily="2" charset="2"/>
              <a:buChar char="ü"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Цель: развитие внимания, мышления и восприятия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Упражнения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развитие навыков концентрации внимания.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3851920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21196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Релаксация</a:t>
            </a:r>
            <a:r>
              <a:rPr lang="ru-RU" sz="2800" dirty="0" smtClean="0"/>
              <a:t>- это навык, который можно выработать и использовать для преодоления психоэмоциональных проблем.</a:t>
            </a:r>
          </a:p>
          <a:p>
            <a:pPr marL="0" indent="0">
              <a:buNone/>
            </a:pPr>
            <a:r>
              <a:rPr lang="ru-RU" sz="2800" dirty="0" smtClean="0"/>
              <a:t>Чем сильнее эмоциональное напряжение , тем более выражено напряжение скелетной мускулатуры.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</a:t>
            </a:r>
            <a:r>
              <a:rPr lang="ru-RU" sz="2800" dirty="0">
                <a:solidFill>
                  <a:srgbClr val="FF0000"/>
                </a:solidFill>
              </a:rPr>
              <a:t>И</a:t>
            </a:r>
            <a:r>
              <a:rPr lang="ru-RU" sz="2800" dirty="0" smtClean="0">
                <a:solidFill>
                  <a:srgbClr val="FF0000"/>
                </a:solidFill>
              </a:rPr>
              <a:t> обратная связь- расслабление мышцы формирует условия для торможения деятельности клеток коры ГМ.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Упражнения на релаксацию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1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tx2">
                    <a:lumMod val="75000"/>
                  </a:schemeClr>
                </a:solidFill>
              </a:rPr>
              <a:t>Упражнения на релаксацию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42342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Цель:</a:t>
            </a:r>
            <a:r>
              <a:rPr lang="ru-RU" sz="2800" dirty="0" smtClean="0"/>
              <a:t> </a:t>
            </a:r>
            <a:r>
              <a:rPr lang="ru-RU" sz="2800" b="1" dirty="0" smtClean="0"/>
              <a:t>развитие тактильных </a:t>
            </a:r>
            <a:r>
              <a:rPr lang="ru-RU" sz="2800" b="1" dirty="0" err="1" smtClean="0"/>
              <a:t>ощущений</a:t>
            </a:r>
            <a:r>
              <a:rPr lang="ru-RU" b="1" dirty="0" err="1" smtClean="0"/>
              <a:t>,восприятие</a:t>
            </a:r>
            <a:r>
              <a:rPr lang="ru-RU" b="1" dirty="0" smtClean="0"/>
              <a:t> предметов,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 smtClean="0"/>
              <a:t>            </a:t>
            </a:r>
            <a:r>
              <a:rPr lang="ru-RU" sz="2800" b="1" dirty="0"/>
              <a:t>р</a:t>
            </a:r>
            <a:r>
              <a:rPr lang="ru-RU" sz="2800" b="1" dirty="0" smtClean="0"/>
              <a:t>азвитие воображения и фантазии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Игра «угадай что это было?»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User\Мои документы\Мои рисунки\Изображение\Изображение 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063" y="3284984"/>
            <a:ext cx="4143895" cy="310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84984"/>
            <a:ext cx="4536504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0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1206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2240" y="6165304"/>
            <a:ext cx="21602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764704"/>
            <a:ext cx="7408333" cy="5361459"/>
          </a:xfrm>
        </p:spPr>
        <p:txBody>
          <a:bodyPr>
            <a:normAutofit/>
          </a:bodyPr>
          <a:lstStyle/>
          <a:p>
            <a:r>
              <a:rPr lang="ru-RU" sz="3200" dirty="0"/>
              <a:t>о</a:t>
            </a:r>
            <a:r>
              <a:rPr lang="ru-RU" sz="3200" dirty="0" smtClean="0"/>
              <a:t>рганизуется  для развития эмоционально-волевой сферы </a:t>
            </a:r>
          </a:p>
          <a:p>
            <a:r>
              <a:rPr lang="ru-RU" sz="3200" dirty="0" smtClean="0"/>
              <a:t>Оборудование этого пространства представлено спортивным инвентарем и игрушками.</a:t>
            </a:r>
          </a:p>
          <a:p>
            <a:r>
              <a:rPr lang="ru-RU" sz="3200" dirty="0" smtClean="0"/>
              <a:t>Для снятия эмоционального напряжения есть «уголки уединения» для этого используется </a:t>
            </a:r>
            <a:r>
              <a:rPr lang="ru-RU" sz="3200" b="1" dirty="0" smtClean="0"/>
              <a:t>уголок логопеда.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енсомоторное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пространство-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5"/>
            <a:ext cx="3240360" cy="31683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69876"/>
            <a:ext cx="4032448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12976"/>
            <a:ext cx="424847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83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User\Desktop\82d102b5-b033-404a-9533-8c616aec8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7561"/>
            <a:ext cx="2880320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ff3d09d0-b2c4-42a8-907e-c7b76f761e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84" y="47667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61dcb961-600d-4ca8-b835-5f1e7b68a4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68" y="3717032"/>
            <a:ext cx="5029488" cy="316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9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916832"/>
            <a:ext cx="813690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00" b="1" dirty="0" smtClean="0"/>
          </a:p>
          <a:p>
            <a:pPr>
              <a:buFont typeface="Wingdings" pitchFamily="2" charset="2"/>
              <a:buChar char="ü"/>
            </a:pPr>
            <a:r>
              <a:rPr lang="ru-RU" sz="3000" b="1" dirty="0" smtClean="0"/>
              <a:t>Су-</a:t>
            </a:r>
            <a:r>
              <a:rPr lang="ru-RU" sz="3000" b="1" dirty="0" err="1" smtClean="0"/>
              <a:t>Джок</a:t>
            </a:r>
            <a:r>
              <a:rPr lang="ru-RU" sz="3000" b="1" dirty="0" smtClean="0"/>
              <a:t> терапия</a:t>
            </a:r>
          </a:p>
          <a:p>
            <a:pPr>
              <a:buFont typeface="Wingdings" pitchFamily="2" charset="2"/>
              <a:buChar char="ü"/>
            </a:pPr>
            <a:r>
              <a:rPr lang="ru-RU" sz="3000" b="1" dirty="0" smtClean="0"/>
              <a:t>Точечный массаж</a:t>
            </a:r>
          </a:p>
          <a:p>
            <a:pPr>
              <a:buFont typeface="Wingdings" pitchFamily="2" charset="2"/>
              <a:buChar char="ü"/>
            </a:pPr>
            <a:r>
              <a:rPr lang="ru-RU" sz="3000" b="1" dirty="0" smtClean="0"/>
              <a:t>Технология музыкального воздействия</a:t>
            </a:r>
          </a:p>
          <a:p>
            <a:pPr>
              <a:buFont typeface="Wingdings" pitchFamily="2" charset="2"/>
              <a:buChar char="ü"/>
            </a:pPr>
            <a:r>
              <a:rPr lang="ru-RU" sz="3000" b="1" dirty="0" smtClean="0"/>
              <a:t>Арт-терапия</a:t>
            </a:r>
          </a:p>
          <a:p>
            <a:pPr>
              <a:buFont typeface="Wingdings" pitchFamily="2" charset="2"/>
              <a:buChar char="ü"/>
            </a:pPr>
            <a:r>
              <a:rPr lang="ru-RU" sz="3000" b="1" dirty="0" err="1" smtClean="0"/>
              <a:t>Сказкотерапия</a:t>
            </a:r>
            <a:endParaRPr lang="ru-RU" sz="3000" b="1" dirty="0" smtClean="0"/>
          </a:p>
          <a:p>
            <a:pPr>
              <a:buFont typeface="Wingdings" pitchFamily="2" charset="2"/>
              <a:buChar char="ü"/>
            </a:pPr>
            <a:r>
              <a:rPr lang="ru-RU" sz="3000" b="1" dirty="0" err="1" smtClean="0"/>
              <a:t>Цветотерапия</a:t>
            </a:r>
            <a:r>
              <a:rPr lang="ru-RU" sz="3000" b="1" dirty="0" smtClean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Новые методы и технологии для повышения качества образования воспитанников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7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«Мы должны сами верить в то, чему учим наших детей»</a:t>
            </a:r>
          </a:p>
          <a:p>
            <a:pPr marL="0" indent="0" algn="r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                                       </a:t>
            </a:r>
            <a:r>
              <a:rPr lang="ru-RU" sz="3600" dirty="0" err="1" smtClean="0"/>
              <a:t>Вудро</a:t>
            </a:r>
            <a:r>
              <a:rPr lang="ru-RU" sz="3600" dirty="0" smtClean="0"/>
              <a:t> Вильсон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8800" dirty="0" smtClean="0"/>
              <a:t>Спасибо за   внимание!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ky-KG" sz="4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Совершенствование форм и методов логопедической работы  по  коррекции ОНР  у  детей с СДВГ –синдромом дефицита внимания и гиперактивности.</a:t>
            </a:r>
            <a:endParaRPr lang="ru-RU" sz="4000" b="1" dirty="0"/>
          </a:p>
          <a:p>
            <a:pPr marL="0" lv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Основная задача: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3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3447438"/>
            <a:ext cx="7408862" cy="1906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СДВГ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(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синдром дефицита внимания с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гиперактивностью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– состояние, которое вызывает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гиперактивность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импульсивность и стабильную невнимательность. Данный синдром проявляется в детстве и может сохранять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свое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влияние и во взрослой жизни.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8208911" cy="3921299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/>
              <a:t> </a:t>
            </a:r>
            <a:r>
              <a:rPr lang="ru-RU" sz="3200" dirty="0" smtClean="0"/>
              <a:t>Развитие </a:t>
            </a:r>
            <a:r>
              <a:rPr lang="ru-RU" sz="3200" dirty="0"/>
              <a:t>внимания ребенка (концентрация, переключаемость, распределение внимания).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- Тренировка психомоторных функций.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- Снижение эмоционального напряжения</a:t>
            </a:r>
            <a:r>
              <a:rPr lang="ru-RU" sz="3200" dirty="0" smtClean="0"/>
              <a:t>.</a:t>
            </a:r>
            <a:endParaRPr lang="ru-RU" sz="3200" dirty="0"/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- Коррекция поведения с помощью ролевых игр.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- Обучение ауторелаксации.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Задачи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психокоррекционной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работы с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гиперактивными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детьми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3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en-US" sz="3600" b="1" dirty="0" smtClean="0"/>
          </a:p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Различные техники рисования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Лепка 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Аппликация 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94421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Коррекция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СДВГ по средствам художественно-предметной деятельности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5400" b="1" dirty="0" err="1" smtClean="0">
                <a:solidFill>
                  <a:schemeClr val="bg2">
                    <a:lumMod val="50000"/>
                  </a:schemeClr>
                </a:solidFill>
              </a:rPr>
              <a:t>Изотехника</a:t>
            </a:r>
            <a:endParaRPr lang="ru-RU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            </a:t>
            </a:r>
            <a:r>
              <a:rPr lang="ru-RU" sz="3600" b="1" dirty="0" smtClean="0"/>
              <a:t>Цель: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 развитие воображения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Ориентация в пространстве 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/>
              <a:t>Развитие мелкой моторики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Различные техники рисования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11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Т</a:t>
            </a:r>
            <a:r>
              <a:rPr lang="ru-RU" sz="3200" dirty="0" smtClean="0"/>
              <a:t>ехника «Выдувания рисунка»</a:t>
            </a:r>
            <a:endParaRPr lang="en-US" sz="32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Различные техники рисования</a:t>
            </a:r>
            <a:endParaRPr lang="ru-RU" b="1" dirty="0"/>
          </a:p>
        </p:txBody>
      </p:sp>
      <p:pic>
        <p:nvPicPr>
          <p:cNvPr id="4" name="Picture 2" descr="C:\Documents and Settings\User\Мои документы\Downloads\СЕМИНАР ПО ИЗО\Изображение 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643314"/>
            <a:ext cx="3905277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 descr="C:\Documents and Settings\User\Мои документы\Downloads\СЕМИНАР ПО ИЗО\Изображение 177.jpg"/>
          <p:cNvPicPr>
            <a:picLocks noChangeAspect="1" noChangeArrowheads="1"/>
          </p:cNvPicPr>
          <p:nvPr/>
        </p:nvPicPr>
        <p:blipFill>
          <a:blip r:embed="rId3" cstate="print"/>
          <a:srcRect l="9569" t="9568" r="1913" b="4316"/>
          <a:stretch>
            <a:fillRect/>
          </a:stretch>
        </p:blipFill>
        <p:spPr bwMode="auto">
          <a:xfrm>
            <a:off x="4788024" y="3596010"/>
            <a:ext cx="4143404" cy="3023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01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14608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Техника 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«Разноцветные листы».</a:t>
            </a:r>
            <a:b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endParaRPr lang="ru-RU" dirty="0"/>
          </a:p>
        </p:txBody>
      </p:sp>
      <p:pic>
        <p:nvPicPr>
          <p:cNvPr id="4" name="Picture 3" descr="C:\Documents and Settings\User\Мои документы\Downloads\СЕМИНАР ПО ИЗО\Изображение 1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174" t="11172" b="3175"/>
          <a:stretch>
            <a:fillRect/>
          </a:stretch>
        </p:blipFill>
        <p:spPr bwMode="auto">
          <a:xfrm>
            <a:off x="1115616" y="2564904"/>
            <a:ext cx="6984776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4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691</TotalTime>
  <Words>308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Методы и приемы достижения качественного образования в СДОО №134 </vt:lpstr>
      <vt:lpstr>Презентация PowerPoint</vt:lpstr>
      <vt:lpstr>Основная задача:</vt:lpstr>
      <vt:lpstr>СДВГ (синдром дефицита внимания с гиперактивностью) – состояние, которое вызывает гиперактивность, импульсивность и стабильную невнимательность. Данный синдром проявляется в детстве и может сохранять свое влияние и во взрослой жизни.</vt:lpstr>
      <vt:lpstr> Задачи психокоррекционной работы с гиперактивными детьми </vt:lpstr>
      <vt:lpstr> Коррекция СДВГ по средствам художественно-предметной деятельности  Изотехника</vt:lpstr>
      <vt:lpstr>Различные техники рисования</vt:lpstr>
      <vt:lpstr>Различные техники рисования</vt:lpstr>
      <vt:lpstr>Техника «Разноцветные листы».   </vt:lpstr>
      <vt:lpstr>Рисование ладонями и пальцами</vt:lpstr>
      <vt:lpstr>Лепка цель: развитие фантазии и воображения развитие мелкой моторики</vt:lpstr>
      <vt:lpstr>Лепка из соленого теста</vt:lpstr>
      <vt:lpstr>Аппликация цель: обучение работе в команде</vt:lpstr>
      <vt:lpstr> 2. Игротерапия  </vt:lpstr>
      <vt:lpstr>Упражнения на развитие коммуникативной сферы</vt:lpstr>
      <vt:lpstr> Упражнения на развитие навыков концентрации внимания. </vt:lpstr>
      <vt:lpstr>Упражнения на релаксацию </vt:lpstr>
      <vt:lpstr>Упражнения на релаксацию</vt:lpstr>
      <vt:lpstr>Игра «угадай что это было?»</vt:lpstr>
      <vt:lpstr>Cенсомоторное пространство-</vt:lpstr>
      <vt:lpstr>Презентация PowerPoint</vt:lpstr>
      <vt:lpstr>Презентация PowerPoint</vt:lpstr>
      <vt:lpstr>Новые методы и технологии для повышения качества образования воспитанников.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Качественное образование в СДОО № 134</dc:title>
  <dc:creator>User</dc:creator>
  <cp:lastModifiedBy>User</cp:lastModifiedBy>
  <cp:revision>56</cp:revision>
  <dcterms:created xsi:type="dcterms:W3CDTF">2018-08-27T04:39:12Z</dcterms:created>
  <dcterms:modified xsi:type="dcterms:W3CDTF">2018-09-13T10:38:55Z</dcterms:modified>
</cp:coreProperties>
</file>